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Vitamins, Minerals and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Jokerman" panose="04090605060D06020702" pitchFamily="82" charset="0"/>
              </a:rPr>
              <a:t>VITAMINS AND MINERALS </a:t>
            </a:r>
            <a:endParaRPr lang="en-US" dirty="0">
              <a:latin typeface="Jokerman" panose="04090605060D06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7800" y="1905001"/>
            <a:ext cx="9296399" cy="456994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 sz="2000" dirty="0"/>
              <a:t>Vitamins and minerals are found in </a:t>
            </a:r>
            <a:r>
              <a:rPr lang="en-US" sz="2000" u="sng" dirty="0"/>
              <a:t>EVERY CATEGORY </a:t>
            </a:r>
            <a:r>
              <a:rPr lang="en-US" sz="2000" dirty="0"/>
              <a:t>of </a:t>
            </a:r>
            <a:r>
              <a:rPr lang="en-US" sz="2000" dirty="0" err="1"/>
              <a:t>MyPlate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They supply </a:t>
            </a:r>
            <a:r>
              <a:rPr lang="en-US" sz="2000" u="sng" dirty="0"/>
              <a:t>0</a:t>
            </a:r>
            <a:r>
              <a:rPr lang="en-US" sz="2000" dirty="0"/>
              <a:t> calories per gram, thus giving us </a:t>
            </a:r>
            <a:r>
              <a:rPr lang="en-US" sz="2000" u="sng" dirty="0"/>
              <a:t>little to no </a:t>
            </a:r>
            <a:r>
              <a:rPr lang="en-US" sz="2000" dirty="0"/>
              <a:t>energy. </a:t>
            </a:r>
          </a:p>
          <a:p>
            <a:pPr lvl="1"/>
            <a:r>
              <a:rPr lang="en-US" sz="2000" dirty="0"/>
              <a:t>They are essential to maintain </a:t>
            </a:r>
            <a:r>
              <a:rPr lang="en-US" sz="2000" u="sng" dirty="0"/>
              <a:t>body function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They </a:t>
            </a:r>
            <a:r>
              <a:rPr lang="en-US" sz="2000" u="sng" dirty="0"/>
              <a:t>CANNOT</a:t>
            </a:r>
            <a:r>
              <a:rPr lang="en-US" sz="2000" dirty="0"/>
              <a:t> be produced by the </a:t>
            </a:r>
            <a:r>
              <a:rPr lang="en-US" sz="2000" u="sng" dirty="0"/>
              <a:t>body</a:t>
            </a:r>
            <a:r>
              <a:rPr lang="en-US" sz="2000" dirty="0"/>
              <a:t>, which means we must ingest (eat) them, with the exception of VITAMIN D which can come from the SUN.</a:t>
            </a:r>
          </a:p>
          <a:p>
            <a:pPr lvl="1"/>
            <a:r>
              <a:rPr lang="en-US" sz="2000" dirty="0"/>
              <a:t>Fat-soluble vitamins are transported through the </a:t>
            </a:r>
            <a:r>
              <a:rPr lang="en-US" sz="2000" u="sng" dirty="0"/>
              <a:t>body</a:t>
            </a:r>
            <a:r>
              <a:rPr lang="en-US" sz="2000" dirty="0"/>
              <a:t> by being absorbed by </a:t>
            </a:r>
            <a:r>
              <a:rPr lang="en-US" sz="2000" u="sng" dirty="0"/>
              <a:t>fat</a:t>
            </a:r>
            <a:r>
              <a:rPr lang="en-US" sz="2000" dirty="0"/>
              <a:t>. Water-soluble vitamins are </a:t>
            </a:r>
            <a:r>
              <a:rPr lang="en-US" sz="2000" u="sng" dirty="0"/>
              <a:t>dissolved</a:t>
            </a:r>
            <a:r>
              <a:rPr lang="en-US" sz="2000" dirty="0"/>
              <a:t> in water for transportation through the body. </a:t>
            </a:r>
          </a:p>
          <a:p>
            <a:pPr lvl="1"/>
            <a:r>
              <a:rPr lang="en-US" sz="2000" dirty="0"/>
              <a:t>If we ingest too </a:t>
            </a:r>
            <a:r>
              <a:rPr lang="en-US" sz="2000" u="sng" dirty="0"/>
              <a:t>little</a:t>
            </a:r>
            <a:r>
              <a:rPr lang="en-US" sz="2000" dirty="0"/>
              <a:t> we can get </a:t>
            </a:r>
            <a:r>
              <a:rPr lang="en-US" sz="2000" u="sng" dirty="0"/>
              <a:t>diseases</a:t>
            </a:r>
            <a:r>
              <a:rPr lang="en-US" sz="2000" dirty="0"/>
              <a:t>, but if we get too </a:t>
            </a:r>
            <a:r>
              <a:rPr lang="en-US" sz="2000" u="sng" dirty="0"/>
              <a:t>much</a:t>
            </a:r>
            <a:r>
              <a:rPr lang="en-US" sz="2000" dirty="0"/>
              <a:t> we can damage our body, called </a:t>
            </a:r>
            <a:r>
              <a:rPr lang="en-US" sz="2000" u="sng" dirty="0"/>
              <a:t>toxicity</a:t>
            </a:r>
            <a:r>
              <a:rPr lang="en-US" sz="2000" dirty="0"/>
              <a:t>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26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00200" y="1807362"/>
            <a:ext cx="9067800" cy="505063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u="sng" dirty="0" smtClean="0"/>
              <a:t>Minerals</a:t>
            </a:r>
            <a:r>
              <a:rPr lang="en-US" dirty="0" smtClean="0"/>
              <a:t> are used mostly for </a:t>
            </a:r>
            <a:r>
              <a:rPr lang="en-US" u="sng" dirty="0" smtClean="0"/>
              <a:t>body</a:t>
            </a:r>
            <a:r>
              <a:rPr lang="en-US" dirty="0" smtClean="0"/>
              <a:t> </a:t>
            </a:r>
            <a:r>
              <a:rPr lang="en-US" u="sng" dirty="0" smtClean="0"/>
              <a:t>structure</a:t>
            </a:r>
            <a:r>
              <a:rPr lang="en-US" dirty="0" smtClean="0"/>
              <a:t>. There are lots, but they only make up about </a:t>
            </a:r>
            <a:r>
              <a:rPr lang="en-US" u="sng" dirty="0" smtClean="0"/>
              <a:t>4%</a:t>
            </a:r>
            <a:r>
              <a:rPr lang="en-US" dirty="0" smtClean="0"/>
              <a:t> of our bodies. </a:t>
            </a:r>
          </a:p>
          <a:p>
            <a:r>
              <a:rPr lang="en-US" dirty="0" smtClean="0"/>
              <a:t>There are </a:t>
            </a:r>
            <a:r>
              <a:rPr lang="en-US" u="sng" dirty="0" smtClean="0"/>
              <a:t>2</a:t>
            </a:r>
            <a:r>
              <a:rPr lang="en-US" dirty="0" smtClean="0"/>
              <a:t> groups of minerals: </a:t>
            </a:r>
            <a:r>
              <a:rPr lang="en-US" u="sng" dirty="0" smtClean="0"/>
              <a:t>macro-minerals</a:t>
            </a:r>
            <a:r>
              <a:rPr lang="en-US" dirty="0" smtClean="0"/>
              <a:t> meaning we need a </a:t>
            </a:r>
            <a:r>
              <a:rPr lang="en-US" u="sng" dirty="0" smtClean="0"/>
              <a:t>lot</a:t>
            </a:r>
            <a:r>
              <a:rPr lang="en-US" dirty="0" smtClean="0"/>
              <a:t> and </a:t>
            </a:r>
            <a:r>
              <a:rPr lang="en-US" u="sng" dirty="0" smtClean="0"/>
              <a:t>micro-minerals</a:t>
            </a:r>
            <a:r>
              <a:rPr lang="en-US" dirty="0" smtClean="0"/>
              <a:t> meaning we need </a:t>
            </a:r>
            <a:r>
              <a:rPr lang="en-US" u="sng" dirty="0" smtClean="0"/>
              <a:t>very few. </a:t>
            </a:r>
          </a:p>
          <a:p>
            <a:r>
              <a:rPr lang="en-US" u="sng" dirty="0" smtClean="0"/>
              <a:t>Electrolytes</a:t>
            </a:r>
            <a:r>
              <a:rPr lang="en-US" dirty="0" smtClean="0"/>
              <a:t> carry a small </a:t>
            </a:r>
            <a:r>
              <a:rPr lang="en-US" u="sng" dirty="0" smtClean="0"/>
              <a:t>electrical</a:t>
            </a:r>
            <a:r>
              <a:rPr lang="en-US" dirty="0" smtClean="0"/>
              <a:t> charge to keep </a:t>
            </a:r>
            <a:r>
              <a:rPr lang="en-US" u="sng" dirty="0" smtClean="0"/>
              <a:t>fluids</a:t>
            </a:r>
            <a:r>
              <a:rPr lang="en-US" dirty="0" smtClean="0"/>
              <a:t> in balance in our bodies. </a:t>
            </a:r>
          </a:p>
          <a:p>
            <a:r>
              <a:rPr lang="en-US" dirty="0" smtClean="0"/>
              <a:t>We can easily lose </a:t>
            </a:r>
            <a:r>
              <a:rPr lang="en-US" u="sng" dirty="0" smtClean="0"/>
              <a:t>electrolytes</a:t>
            </a:r>
            <a:r>
              <a:rPr lang="en-US" dirty="0" smtClean="0"/>
              <a:t> from </a:t>
            </a:r>
            <a:r>
              <a:rPr lang="en-US" u="sng" dirty="0" smtClean="0"/>
              <a:t>sweat</a:t>
            </a:r>
            <a:r>
              <a:rPr lang="en-US" dirty="0" smtClean="0"/>
              <a:t> and </a:t>
            </a:r>
            <a:r>
              <a:rPr lang="en-US" u="sng" dirty="0" smtClean="0"/>
              <a:t>sickness</a:t>
            </a:r>
            <a:r>
              <a:rPr lang="en-US" dirty="0" smtClean="0"/>
              <a:t> like </a:t>
            </a:r>
            <a:r>
              <a:rPr lang="en-US" u="sng" dirty="0" smtClean="0"/>
              <a:t>diarrhea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Mineral</a:t>
            </a:r>
            <a:r>
              <a:rPr lang="en-US" dirty="0" smtClean="0"/>
              <a:t> deficiencies are the </a:t>
            </a:r>
            <a:r>
              <a:rPr lang="en-US" u="sng" dirty="0" smtClean="0"/>
              <a:t>most common </a:t>
            </a:r>
            <a:r>
              <a:rPr lang="en-US" dirty="0" smtClean="0"/>
              <a:t>in the USA. </a:t>
            </a:r>
          </a:p>
          <a:p>
            <a:r>
              <a:rPr lang="en-US" dirty="0" smtClean="0"/>
              <a:t>To know how much we are getting, we can look at </a:t>
            </a:r>
            <a:r>
              <a:rPr lang="en-US" u="sng" dirty="0" smtClean="0"/>
              <a:t>food labels</a:t>
            </a:r>
            <a:r>
              <a:rPr lang="en-US" dirty="0" smtClean="0"/>
              <a:t> for the DV%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2211196"/>
              </p:ext>
            </p:extLst>
          </p:nvPr>
        </p:nvGraphicFramePr>
        <p:xfrm>
          <a:off x="1828798" y="1806574"/>
          <a:ext cx="8458204" cy="4755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1"/>
                <a:gridCol w="2228851"/>
                <a:gridCol w="2286000"/>
                <a:gridCol w="1828802"/>
              </a:tblGrid>
              <a:tr h="52796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1462625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Preventing night blindness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hair, skin, and helps night vision,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Red, orange, and dark green veggies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FAT soluble</a:t>
                      </a:r>
                      <a:endParaRPr lang="en-US" b="1" dirty="0"/>
                    </a:p>
                  </a:txBody>
                  <a:tcPr/>
                </a:tc>
              </a:tr>
              <a:tr h="1301821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Prevents scurvy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Protects against infections, and helps with scarring.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Citrus</a:t>
                      </a:r>
                      <a:r>
                        <a:rPr lang="en-US" baseline="0" dirty="0" smtClean="0"/>
                        <a:t> fruits; oranges lemons, limes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soluble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01821">
                <a:tc>
                  <a:txBody>
                    <a:bodyPr/>
                    <a:lstStyle/>
                    <a:p>
                      <a:r>
                        <a:rPr lang="en-US" dirty="0" smtClean="0"/>
                        <a:t>Folic Acid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*Folate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Prevents</a:t>
                      </a:r>
                      <a:r>
                        <a:rPr lang="en-US" baseline="0" dirty="0" smtClean="0"/>
                        <a:t> Spina Bifida (birth defect) and helps cell division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Cereals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Grains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soluble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	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3676189"/>
              </p:ext>
            </p:extLst>
          </p:nvPr>
        </p:nvGraphicFramePr>
        <p:xfrm>
          <a:off x="1981200" y="1828800"/>
          <a:ext cx="8153400" cy="382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2305050"/>
                <a:gridCol w="1905000"/>
                <a:gridCol w="1981200"/>
              </a:tblGrid>
              <a:tr h="354895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1137610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Prevents rickets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Forms bones and teeth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Sun, dairy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 soluble</a:t>
                      </a:r>
                      <a:endParaRPr lang="en-US" dirty="0"/>
                    </a:p>
                  </a:txBody>
                  <a:tcPr/>
                </a:tc>
              </a:tr>
              <a:tr h="1137610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Prevents scars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Breaks down 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Veggies, oils and nuts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</a:t>
                      </a:r>
                      <a:r>
                        <a:rPr lang="en-US" baseline="0" dirty="0" smtClean="0"/>
                        <a:t> soluble</a:t>
                      </a:r>
                      <a:endParaRPr lang="en-US" dirty="0"/>
                    </a:p>
                  </a:txBody>
                  <a:tcPr/>
                </a:tc>
              </a:tr>
              <a:tr h="875085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</a:t>
                      </a:r>
                      <a:r>
                        <a:rPr lang="en-US" baseline="0" dirty="0" smtClean="0"/>
                        <a:t>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Prevents hemorrhaging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r>
                        <a:rPr lang="en-US" dirty="0" smtClean="0"/>
                        <a:t>Helps blood clot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Dark green veggies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 soluble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MACRO-MINERALS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61870970"/>
              </p:ext>
            </p:extLst>
          </p:nvPr>
        </p:nvGraphicFramePr>
        <p:xfrm>
          <a:off x="1905000" y="1806575"/>
          <a:ext cx="8229600" cy="3607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5281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1555416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Prevents osteoporosis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Builds</a:t>
                      </a:r>
                      <a:r>
                        <a:rPr lang="en-US" baseline="0" dirty="0" smtClean="0"/>
                        <a:t> bones and teeth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Milk, Dairy, Broccoli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MACRO mineral (need a lot of it)</a:t>
                      </a:r>
                      <a:endParaRPr lang="en-US" dirty="0"/>
                    </a:p>
                  </a:txBody>
                  <a:tcPr/>
                </a:tc>
              </a:tr>
              <a:tr h="1299371">
                <a:tc>
                  <a:txBody>
                    <a:bodyPr/>
                    <a:lstStyle/>
                    <a:p>
                      <a:r>
                        <a:rPr lang="en-US" dirty="0" smtClean="0"/>
                        <a:t>Phosphorus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Helps with bone structures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Dairy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MACRO mineral (need a lot of it)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5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53876828"/>
              </p:ext>
            </p:extLst>
          </p:nvPr>
        </p:nvGraphicFramePr>
        <p:xfrm>
          <a:off x="1905001" y="1806575"/>
          <a:ext cx="8229601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853"/>
                <a:gridCol w="2524664"/>
                <a:gridCol w="1777042"/>
                <a:gridCol w="17770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Prevents headaches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Maintains fluid</a:t>
                      </a:r>
                      <a:r>
                        <a:rPr lang="en-US" baseline="0" dirty="0" smtClean="0"/>
                        <a:t> balance in bodies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Electrolyte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Prevents heart failure and cramping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Regulates</a:t>
                      </a:r>
                      <a:r>
                        <a:rPr lang="en-US" baseline="0" dirty="0" smtClean="0"/>
                        <a:t> heart beat and fluids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Potatoes</a:t>
                      </a:r>
                      <a:r>
                        <a:rPr lang="en-US" baseline="0" dirty="0" smtClean="0"/>
                        <a:t> and bananas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Electrolyte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7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Micro-minerals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44325468"/>
              </p:ext>
            </p:extLst>
          </p:nvPr>
        </p:nvGraphicFramePr>
        <p:xfrm>
          <a:off x="1981198" y="1806575"/>
          <a:ext cx="83058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Prevents iron-deficiency anemia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Carries oxygen to red blood</a:t>
                      </a:r>
                      <a:r>
                        <a:rPr lang="en-US" baseline="0" dirty="0" smtClean="0"/>
                        <a:t>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r>
                        <a:rPr lang="en-US" baseline="0" dirty="0" smtClean="0"/>
                        <a:t> meats, beans, dark leafy greens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Micro-mineral (you don’t need a</a:t>
                      </a:r>
                      <a:r>
                        <a:rPr lang="en-US" baseline="0" dirty="0" smtClean="0"/>
                        <a:t> lot)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Fluoride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Prevents tooth decay and loss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Keeps teeth 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(if fortified) and toothpaste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Micro-mineral (you don’t need a</a:t>
                      </a:r>
                      <a:r>
                        <a:rPr lang="en-US" baseline="0" dirty="0" smtClean="0"/>
                        <a:t> lot)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5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Stout" panose="0202090407030B020401" pitchFamily="18" charset="0"/>
              </a:rPr>
              <a:t>WATER </a:t>
            </a:r>
            <a:endParaRPr lang="en-US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2888" y="1807362"/>
            <a:ext cx="11444287" cy="4936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Water is the most critical nutrient for </a:t>
            </a:r>
            <a:r>
              <a:rPr lang="en-US" dirty="0" smtClean="0"/>
              <a:t>sustaining </a:t>
            </a:r>
            <a:r>
              <a:rPr lang="en-US" dirty="0"/>
              <a:t>life </a:t>
            </a:r>
            <a:endParaRPr lang="en-US" dirty="0" smtClean="0"/>
          </a:p>
          <a:p>
            <a:r>
              <a:rPr lang="en-US" dirty="0"/>
              <a:t>It takes us weeks to starve but only a few days to dehydrate. </a:t>
            </a:r>
          </a:p>
          <a:p>
            <a:r>
              <a:rPr lang="en-US" dirty="0" smtClean="0"/>
              <a:t>Our bodies are made up of 60% water. </a:t>
            </a:r>
          </a:p>
          <a:p>
            <a:r>
              <a:rPr lang="en-US" dirty="0"/>
              <a:t>Thirst is a sign of dehydration, or lack of water. </a:t>
            </a:r>
          </a:p>
          <a:p>
            <a:r>
              <a:rPr lang="en-US" dirty="0" smtClean="0"/>
              <a:t>We should drink 8 cups or 64 FL oz. of water each day</a:t>
            </a:r>
          </a:p>
          <a:p>
            <a:r>
              <a:rPr lang="en-US" dirty="0" smtClean="0"/>
              <a:t>You should drink 8-20 oz. before a workout and replace with 16-24 oz. after. </a:t>
            </a:r>
          </a:p>
          <a:p>
            <a:r>
              <a:rPr lang="en-US" dirty="0" smtClean="0"/>
              <a:t>If you have a heavy work out, you should add electrolytes to balance fluids.</a:t>
            </a:r>
          </a:p>
          <a:p>
            <a:r>
              <a:rPr lang="en-US" dirty="0"/>
              <a:t>Moves nutrients through the digestive tract, </a:t>
            </a:r>
          </a:p>
          <a:p>
            <a:pPr lvl="1"/>
            <a:r>
              <a:rPr lang="en-US" dirty="0"/>
              <a:t>Removes waste with fiber </a:t>
            </a:r>
          </a:p>
          <a:p>
            <a:pPr lvl="1"/>
            <a:r>
              <a:rPr lang="en-US" dirty="0"/>
              <a:t>Carries water soluble vitamins (B, C) </a:t>
            </a:r>
          </a:p>
          <a:p>
            <a:r>
              <a:rPr lang="en-US" dirty="0"/>
              <a:t>Acts as a diluter so we don’t get toxicity  </a:t>
            </a:r>
          </a:p>
          <a:p>
            <a:r>
              <a:rPr lang="en-US" dirty="0"/>
              <a:t>heat </a:t>
            </a:r>
            <a:r>
              <a:rPr lang="en-US" dirty="0" smtClean="0"/>
              <a:t>regulator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765</TotalTime>
  <Words>587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Goudy Stout</vt:lpstr>
      <vt:lpstr>Jokerman</vt:lpstr>
      <vt:lpstr>Tw Cen MT</vt:lpstr>
      <vt:lpstr>Droplet</vt:lpstr>
      <vt:lpstr>Vitamins, Minerals and Water</vt:lpstr>
      <vt:lpstr>VITAMINS AND MINERALS </vt:lpstr>
      <vt:lpstr>PowerPoint Presentation</vt:lpstr>
      <vt:lpstr>Vitamins</vt:lpstr>
      <vt:lpstr>Vitamins </vt:lpstr>
      <vt:lpstr>MACRO-MINERALS </vt:lpstr>
      <vt:lpstr>ELECTROLYTES </vt:lpstr>
      <vt:lpstr>Micro-minerals</vt:lpstr>
      <vt:lpstr>WATER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Vitamins, Minerals and Water</dc:title>
  <dc:creator>Kortney Blackburn</dc:creator>
  <cp:lastModifiedBy>Kortney Blackburn</cp:lastModifiedBy>
  <cp:revision>13</cp:revision>
  <dcterms:created xsi:type="dcterms:W3CDTF">2016-10-27T18:43:11Z</dcterms:created>
  <dcterms:modified xsi:type="dcterms:W3CDTF">2018-03-29T19:01:20Z</dcterms:modified>
</cp:coreProperties>
</file>